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  <p:sldMasterId id="2147483720" r:id="rId2"/>
    <p:sldMasterId id="2147483732" r:id="rId3"/>
    <p:sldMasterId id="2147483744" r:id="rId4"/>
  </p:sldMasterIdLst>
  <p:notesMasterIdLst>
    <p:notesMasterId r:id="rId30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7" r:id="rId13"/>
    <p:sldId id="278" r:id="rId14"/>
    <p:sldId id="279" r:id="rId15"/>
    <p:sldId id="265" r:id="rId16"/>
    <p:sldId id="266" r:id="rId17"/>
    <p:sldId id="267" r:id="rId18"/>
    <p:sldId id="280" r:id="rId19"/>
    <p:sldId id="281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D4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797BA-99C9-40D5-815A-4811761543E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FFFC25-2800-427A-9D95-508D5B2D26C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C946141-45AC-45A4-A961-1CE7B31BCD8F}" type="parTrans" cxnId="{224063EA-7CC6-4A49-A0CC-659066D63607}">
      <dgm:prSet/>
      <dgm:spPr/>
      <dgm:t>
        <a:bodyPr/>
        <a:lstStyle/>
        <a:p>
          <a:endParaRPr lang="ru-RU"/>
        </a:p>
      </dgm:t>
    </dgm:pt>
    <dgm:pt modelId="{AD60964A-3885-4FA1-A075-6A2D40F6F5D8}" type="sibTrans" cxnId="{224063EA-7CC6-4A49-A0CC-659066D63607}">
      <dgm:prSet/>
      <dgm:spPr/>
      <dgm:t>
        <a:bodyPr/>
        <a:lstStyle/>
        <a:p>
          <a:endParaRPr lang="ru-RU"/>
        </a:p>
      </dgm:t>
    </dgm:pt>
    <dgm:pt modelId="{EFF3539A-6AF4-40B0-82CA-717A51F2344E}">
      <dgm:prSet phldrT="[Текст]"/>
      <dgm:spPr/>
      <dgm:t>
        <a:bodyPr/>
        <a:lstStyle/>
        <a:p>
          <a:r>
            <a:rPr lang="ru-RU" sz="1500" dirty="0" smtClean="0"/>
            <a:t>Установление сотрудничества с местной поэтессой </a:t>
          </a:r>
          <a:r>
            <a:rPr lang="ru-RU" sz="1500" dirty="0" err="1" smtClean="0"/>
            <a:t>Шуя-Хандой</a:t>
          </a:r>
          <a:r>
            <a:rPr lang="ru-RU" sz="1500" dirty="0" smtClean="0"/>
            <a:t> </a:t>
          </a:r>
          <a:r>
            <a:rPr lang="ru-RU" sz="1500" dirty="0" err="1" smtClean="0"/>
            <a:t>Базарсадаевой</a:t>
          </a:r>
          <a:r>
            <a:rPr lang="ru-RU" sz="1500" dirty="0" smtClean="0"/>
            <a:t> для создания художественных текстов для детей дошкольного возраста;</a:t>
          </a:r>
          <a:endParaRPr lang="ru-RU" sz="1500" dirty="0"/>
        </a:p>
      </dgm:t>
    </dgm:pt>
    <dgm:pt modelId="{4A615700-BDA9-4EA8-9919-9459D129E99D}" type="parTrans" cxnId="{A3443683-F407-459A-9BFC-83927B94409E}">
      <dgm:prSet/>
      <dgm:spPr/>
      <dgm:t>
        <a:bodyPr/>
        <a:lstStyle/>
        <a:p>
          <a:endParaRPr lang="ru-RU"/>
        </a:p>
      </dgm:t>
    </dgm:pt>
    <dgm:pt modelId="{C3696683-3110-402B-992D-0E4143131F9A}" type="sibTrans" cxnId="{A3443683-F407-459A-9BFC-83927B94409E}">
      <dgm:prSet/>
      <dgm:spPr/>
      <dgm:t>
        <a:bodyPr/>
        <a:lstStyle/>
        <a:p>
          <a:endParaRPr lang="ru-RU"/>
        </a:p>
      </dgm:t>
    </dgm:pt>
    <dgm:pt modelId="{3E8D7DFE-BEBA-4507-BAB3-2DDD9E1B3D6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5E8CB624-6AAD-4D0D-BCC5-2011042084CA}" type="parTrans" cxnId="{497103CF-916B-44CB-AB7F-765092E9DC80}">
      <dgm:prSet/>
      <dgm:spPr/>
      <dgm:t>
        <a:bodyPr/>
        <a:lstStyle/>
        <a:p>
          <a:endParaRPr lang="ru-RU"/>
        </a:p>
      </dgm:t>
    </dgm:pt>
    <dgm:pt modelId="{9382E7DD-DC4E-469E-9B94-89B0B698BA3B}" type="sibTrans" cxnId="{497103CF-916B-44CB-AB7F-765092E9DC80}">
      <dgm:prSet/>
      <dgm:spPr/>
      <dgm:t>
        <a:bodyPr/>
        <a:lstStyle/>
        <a:p>
          <a:endParaRPr lang="ru-RU"/>
        </a:p>
      </dgm:t>
    </dgm:pt>
    <dgm:pt modelId="{FF29F820-1784-4301-BA8C-D2C8543E7645}">
      <dgm:prSet phldrT="[Текст]"/>
      <dgm:spPr/>
      <dgm:t>
        <a:bodyPr/>
        <a:lstStyle/>
        <a:p>
          <a:r>
            <a:rPr lang="ru-RU" dirty="0" smtClean="0"/>
            <a:t>Установления сотрудничества со школой для создания мульти- и телекоммуникационных продуктов для детского сада;</a:t>
          </a:r>
          <a:endParaRPr lang="ru-RU" dirty="0"/>
        </a:p>
      </dgm:t>
    </dgm:pt>
    <dgm:pt modelId="{7ECE4B71-CC62-4EBF-8A3F-F20BC8CFE84D}" type="parTrans" cxnId="{73C5AFBE-F19C-4FCB-B505-0D6A05E2EC54}">
      <dgm:prSet/>
      <dgm:spPr/>
      <dgm:t>
        <a:bodyPr/>
        <a:lstStyle/>
        <a:p>
          <a:endParaRPr lang="ru-RU"/>
        </a:p>
      </dgm:t>
    </dgm:pt>
    <dgm:pt modelId="{1DD44B91-DB50-4DAD-A8D6-0126654D36D9}" type="sibTrans" cxnId="{73C5AFBE-F19C-4FCB-B505-0D6A05E2EC54}">
      <dgm:prSet/>
      <dgm:spPr/>
      <dgm:t>
        <a:bodyPr/>
        <a:lstStyle/>
        <a:p>
          <a:endParaRPr lang="ru-RU"/>
        </a:p>
      </dgm:t>
    </dgm:pt>
    <dgm:pt modelId="{282C00CD-722D-4F12-9377-095668D41467}">
      <dgm:prSet phldrT="[Текст]"/>
      <dgm:spPr/>
      <dgm:t>
        <a:bodyPr/>
        <a:lstStyle/>
        <a:p>
          <a:r>
            <a:rPr lang="ru-RU" dirty="0" smtClean="0"/>
            <a:t>Создание разновозрастных групп с включением учащихся младшего школьного возраста для создания игротеки на основе бурятских сказок</a:t>
          </a:r>
          <a:endParaRPr lang="ru-RU" dirty="0"/>
        </a:p>
      </dgm:t>
    </dgm:pt>
    <dgm:pt modelId="{6C9F6B5E-7DB7-4EA1-AC0F-7B27E2960A65}" type="parTrans" cxnId="{666016DD-EB70-4869-9A9C-5AAD91D74725}">
      <dgm:prSet/>
      <dgm:spPr/>
      <dgm:t>
        <a:bodyPr/>
        <a:lstStyle/>
        <a:p>
          <a:endParaRPr lang="ru-RU"/>
        </a:p>
      </dgm:t>
    </dgm:pt>
    <dgm:pt modelId="{CBE77EBB-C2D5-4F97-A402-84880782BAC1}" type="sibTrans" cxnId="{666016DD-EB70-4869-9A9C-5AAD91D74725}">
      <dgm:prSet/>
      <dgm:spPr/>
      <dgm:t>
        <a:bodyPr/>
        <a:lstStyle/>
        <a:p>
          <a:endParaRPr lang="ru-RU"/>
        </a:p>
      </dgm:t>
    </dgm:pt>
    <dgm:pt modelId="{5887ACDA-2694-47F8-9C2A-FAC578284E0B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7294E777-FC1B-4150-AA9A-3D48F21049E7}" type="parTrans" cxnId="{3884A386-2D73-4C2C-9FFC-47AB97145899}">
      <dgm:prSet/>
      <dgm:spPr/>
      <dgm:t>
        <a:bodyPr/>
        <a:lstStyle/>
        <a:p>
          <a:endParaRPr lang="ru-RU"/>
        </a:p>
      </dgm:t>
    </dgm:pt>
    <dgm:pt modelId="{A498FA4D-9007-4F5F-87C7-4F38F1C50177}" type="sibTrans" cxnId="{3884A386-2D73-4C2C-9FFC-47AB97145899}">
      <dgm:prSet/>
      <dgm:spPr/>
      <dgm:t>
        <a:bodyPr/>
        <a:lstStyle/>
        <a:p>
          <a:endParaRPr lang="ru-RU"/>
        </a:p>
      </dgm:t>
    </dgm:pt>
    <dgm:pt modelId="{DC503F0C-6934-4737-BB9B-A91822D53833}">
      <dgm:prSet phldrT="[Текст]"/>
      <dgm:spPr/>
      <dgm:t>
        <a:bodyPr/>
        <a:lstStyle/>
        <a:p>
          <a:r>
            <a:rPr lang="ru-RU" dirty="0" smtClean="0"/>
            <a:t>Привлечение взрослого населения к реализации проекта</a:t>
          </a:r>
          <a:endParaRPr lang="ru-RU" dirty="0"/>
        </a:p>
      </dgm:t>
    </dgm:pt>
    <dgm:pt modelId="{EA1DC35C-F059-4672-A0A1-5A0FBA175202}" type="parTrans" cxnId="{8B553BE4-9963-4496-BC1F-6D160C4173DF}">
      <dgm:prSet/>
      <dgm:spPr/>
      <dgm:t>
        <a:bodyPr/>
        <a:lstStyle/>
        <a:p>
          <a:endParaRPr lang="ru-RU"/>
        </a:p>
      </dgm:t>
    </dgm:pt>
    <dgm:pt modelId="{42875A7F-CC5C-497C-9C1D-83201C9BACD7}" type="sibTrans" cxnId="{8B553BE4-9963-4496-BC1F-6D160C4173DF}">
      <dgm:prSet/>
      <dgm:spPr/>
      <dgm:t>
        <a:bodyPr/>
        <a:lstStyle/>
        <a:p>
          <a:endParaRPr lang="ru-RU"/>
        </a:p>
      </dgm:t>
    </dgm:pt>
    <dgm:pt modelId="{74115BCD-0044-4B86-AF26-24BA9810E046}">
      <dgm:prSet phldrT="[Текст]" phldr="1"/>
      <dgm:spPr/>
      <dgm:t>
        <a:bodyPr/>
        <a:lstStyle/>
        <a:p>
          <a:endParaRPr lang="ru-RU"/>
        </a:p>
      </dgm:t>
    </dgm:pt>
    <dgm:pt modelId="{40379E10-8D29-4796-99F0-FC7B17DD576C}" type="parTrans" cxnId="{DC23C7E5-AD49-43ED-BD38-C32322DCCC13}">
      <dgm:prSet/>
      <dgm:spPr/>
      <dgm:t>
        <a:bodyPr/>
        <a:lstStyle/>
        <a:p>
          <a:endParaRPr lang="ru-RU"/>
        </a:p>
      </dgm:t>
    </dgm:pt>
    <dgm:pt modelId="{9A8F44A1-3321-4323-8ACF-DFEA2AB19301}" type="sibTrans" cxnId="{DC23C7E5-AD49-43ED-BD38-C32322DCCC13}">
      <dgm:prSet/>
      <dgm:spPr/>
      <dgm:t>
        <a:bodyPr/>
        <a:lstStyle/>
        <a:p>
          <a:endParaRPr lang="ru-RU"/>
        </a:p>
      </dgm:t>
    </dgm:pt>
    <dgm:pt modelId="{D7FCD42C-1B09-4C54-9A9E-FF0E535EDE5F}" type="pres">
      <dgm:prSet presAssocID="{49E797BA-99C9-40D5-815A-4811761543E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F2B9F9-658A-4830-A1C0-D7A96368912D}" type="pres">
      <dgm:prSet presAssocID="{8BFFFC25-2800-427A-9D95-508D5B2D26C7}" presName="composite" presStyleCnt="0"/>
      <dgm:spPr/>
    </dgm:pt>
    <dgm:pt modelId="{0C75ECCA-17BB-490B-B995-11C8B87F95C6}" type="pres">
      <dgm:prSet presAssocID="{8BFFFC25-2800-427A-9D95-508D5B2D26C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0C13C-3181-4791-ACE4-7AB50ED863A4}" type="pres">
      <dgm:prSet presAssocID="{8BFFFC25-2800-427A-9D95-508D5B2D26C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B964D-93B7-4C4F-8DA6-987BC61378A5}" type="pres">
      <dgm:prSet presAssocID="{AD60964A-3885-4FA1-A075-6A2D40F6F5D8}" presName="sp" presStyleCnt="0"/>
      <dgm:spPr/>
    </dgm:pt>
    <dgm:pt modelId="{3C1840ED-15BB-4BB2-A928-5EB936E176C7}" type="pres">
      <dgm:prSet presAssocID="{3E8D7DFE-BEBA-4507-BAB3-2DDD9E1B3D64}" presName="composite" presStyleCnt="0"/>
      <dgm:spPr/>
    </dgm:pt>
    <dgm:pt modelId="{4CB95983-024F-4B43-852B-CFA7A66F2CA2}" type="pres">
      <dgm:prSet presAssocID="{3E8D7DFE-BEBA-4507-BAB3-2DDD9E1B3D6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7476E6-13E8-41F4-BE07-7506F9A72834}" type="pres">
      <dgm:prSet presAssocID="{3E8D7DFE-BEBA-4507-BAB3-2DDD9E1B3D6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FE2142-F425-477C-92AF-01AE8E919172}" type="pres">
      <dgm:prSet presAssocID="{9382E7DD-DC4E-469E-9B94-89B0B698BA3B}" presName="sp" presStyleCnt="0"/>
      <dgm:spPr/>
    </dgm:pt>
    <dgm:pt modelId="{6A71F487-428F-4B9C-AF98-9B0CE235B75A}" type="pres">
      <dgm:prSet presAssocID="{5887ACDA-2694-47F8-9C2A-FAC578284E0B}" presName="composite" presStyleCnt="0"/>
      <dgm:spPr/>
    </dgm:pt>
    <dgm:pt modelId="{C0ED50EB-6DAE-4823-B718-9A5F065FD085}" type="pres">
      <dgm:prSet presAssocID="{5887ACDA-2694-47F8-9C2A-FAC578284E0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4A1A70-3FD6-41EB-B875-458D104077A9}" type="pres">
      <dgm:prSet presAssocID="{5887ACDA-2694-47F8-9C2A-FAC578284E0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B71248-5B36-4748-BE6B-C20635655785}" type="presOf" srcId="{282C00CD-722D-4F12-9377-095668D41467}" destId="{DD7476E6-13E8-41F4-BE07-7506F9A72834}" srcOrd="0" destOrd="1" presId="urn:microsoft.com/office/officeart/2005/8/layout/chevron2"/>
    <dgm:cxn modelId="{23FDDF00-6DD2-41BE-AF73-973B21D49312}" type="presOf" srcId="{FF29F820-1784-4301-BA8C-D2C8543E7645}" destId="{DD7476E6-13E8-41F4-BE07-7506F9A72834}" srcOrd="0" destOrd="0" presId="urn:microsoft.com/office/officeart/2005/8/layout/chevron2"/>
    <dgm:cxn modelId="{224AE301-5B1E-4CF6-B949-836BDE37BCE8}" type="presOf" srcId="{EFF3539A-6AF4-40B0-82CA-717A51F2344E}" destId="{D3C0C13C-3181-4791-ACE4-7AB50ED863A4}" srcOrd="0" destOrd="0" presId="urn:microsoft.com/office/officeart/2005/8/layout/chevron2"/>
    <dgm:cxn modelId="{224063EA-7CC6-4A49-A0CC-659066D63607}" srcId="{49E797BA-99C9-40D5-815A-4811761543E1}" destId="{8BFFFC25-2800-427A-9D95-508D5B2D26C7}" srcOrd="0" destOrd="0" parTransId="{AC946141-45AC-45A4-A961-1CE7B31BCD8F}" sibTransId="{AD60964A-3885-4FA1-A075-6A2D40F6F5D8}"/>
    <dgm:cxn modelId="{27A269B2-3BAD-43B2-B28B-C19D62E3A394}" type="presOf" srcId="{5887ACDA-2694-47F8-9C2A-FAC578284E0B}" destId="{C0ED50EB-6DAE-4823-B718-9A5F065FD085}" srcOrd="0" destOrd="0" presId="urn:microsoft.com/office/officeart/2005/8/layout/chevron2"/>
    <dgm:cxn modelId="{DC23C7E5-AD49-43ED-BD38-C32322DCCC13}" srcId="{5887ACDA-2694-47F8-9C2A-FAC578284E0B}" destId="{74115BCD-0044-4B86-AF26-24BA9810E046}" srcOrd="1" destOrd="0" parTransId="{40379E10-8D29-4796-99F0-FC7B17DD576C}" sibTransId="{9A8F44A1-3321-4323-8ACF-DFEA2AB19301}"/>
    <dgm:cxn modelId="{74521E4D-2F04-47DC-8D25-3ACC9B80862C}" type="presOf" srcId="{74115BCD-0044-4B86-AF26-24BA9810E046}" destId="{304A1A70-3FD6-41EB-B875-458D104077A9}" srcOrd="0" destOrd="1" presId="urn:microsoft.com/office/officeart/2005/8/layout/chevron2"/>
    <dgm:cxn modelId="{8B553BE4-9963-4496-BC1F-6D160C4173DF}" srcId="{5887ACDA-2694-47F8-9C2A-FAC578284E0B}" destId="{DC503F0C-6934-4737-BB9B-A91822D53833}" srcOrd="0" destOrd="0" parTransId="{EA1DC35C-F059-4672-A0A1-5A0FBA175202}" sibTransId="{42875A7F-CC5C-497C-9C1D-83201C9BACD7}"/>
    <dgm:cxn modelId="{4107376F-3595-4CD3-A3BE-779493BACA7E}" type="presOf" srcId="{49E797BA-99C9-40D5-815A-4811761543E1}" destId="{D7FCD42C-1B09-4C54-9A9E-FF0E535EDE5F}" srcOrd="0" destOrd="0" presId="urn:microsoft.com/office/officeart/2005/8/layout/chevron2"/>
    <dgm:cxn modelId="{73C5AFBE-F19C-4FCB-B505-0D6A05E2EC54}" srcId="{3E8D7DFE-BEBA-4507-BAB3-2DDD9E1B3D64}" destId="{FF29F820-1784-4301-BA8C-D2C8543E7645}" srcOrd="0" destOrd="0" parTransId="{7ECE4B71-CC62-4EBF-8A3F-F20BC8CFE84D}" sibTransId="{1DD44B91-DB50-4DAD-A8D6-0126654D36D9}"/>
    <dgm:cxn modelId="{666016DD-EB70-4869-9A9C-5AAD91D74725}" srcId="{3E8D7DFE-BEBA-4507-BAB3-2DDD9E1B3D64}" destId="{282C00CD-722D-4F12-9377-095668D41467}" srcOrd="1" destOrd="0" parTransId="{6C9F6B5E-7DB7-4EA1-AC0F-7B27E2960A65}" sibTransId="{CBE77EBB-C2D5-4F97-A402-84880782BAC1}"/>
    <dgm:cxn modelId="{AF837C99-4708-4D1D-B675-8C7AE4389558}" type="presOf" srcId="{DC503F0C-6934-4737-BB9B-A91822D53833}" destId="{304A1A70-3FD6-41EB-B875-458D104077A9}" srcOrd="0" destOrd="0" presId="urn:microsoft.com/office/officeart/2005/8/layout/chevron2"/>
    <dgm:cxn modelId="{5EF8A179-6151-47CE-8009-CE2823ACADC9}" type="presOf" srcId="{8BFFFC25-2800-427A-9D95-508D5B2D26C7}" destId="{0C75ECCA-17BB-490B-B995-11C8B87F95C6}" srcOrd="0" destOrd="0" presId="urn:microsoft.com/office/officeart/2005/8/layout/chevron2"/>
    <dgm:cxn modelId="{3884A386-2D73-4C2C-9FFC-47AB97145899}" srcId="{49E797BA-99C9-40D5-815A-4811761543E1}" destId="{5887ACDA-2694-47F8-9C2A-FAC578284E0B}" srcOrd="2" destOrd="0" parTransId="{7294E777-FC1B-4150-AA9A-3D48F21049E7}" sibTransId="{A498FA4D-9007-4F5F-87C7-4F38F1C50177}"/>
    <dgm:cxn modelId="{A3443683-F407-459A-9BFC-83927B94409E}" srcId="{8BFFFC25-2800-427A-9D95-508D5B2D26C7}" destId="{EFF3539A-6AF4-40B0-82CA-717A51F2344E}" srcOrd="0" destOrd="0" parTransId="{4A615700-BDA9-4EA8-9919-9459D129E99D}" sibTransId="{C3696683-3110-402B-992D-0E4143131F9A}"/>
    <dgm:cxn modelId="{FE5D1267-31D9-4295-9E64-A372C6CD3819}" type="presOf" srcId="{3E8D7DFE-BEBA-4507-BAB3-2DDD9E1B3D64}" destId="{4CB95983-024F-4B43-852B-CFA7A66F2CA2}" srcOrd="0" destOrd="0" presId="urn:microsoft.com/office/officeart/2005/8/layout/chevron2"/>
    <dgm:cxn modelId="{497103CF-916B-44CB-AB7F-765092E9DC80}" srcId="{49E797BA-99C9-40D5-815A-4811761543E1}" destId="{3E8D7DFE-BEBA-4507-BAB3-2DDD9E1B3D64}" srcOrd="1" destOrd="0" parTransId="{5E8CB624-6AAD-4D0D-BCC5-2011042084CA}" sibTransId="{9382E7DD-DC4E-469E-9B94-89B0B698BA3B}"/>
    <dgm:cxn modelId="{112237B2-2B28-4754-B2F7-E0762C33F001}" type="presParOf" srcId="{D7FCD42C-1B09-4C54-9A9E-FF0E535EDE5F}" destId="{ADF2B9F9-658A-4830-A1C0-D7A96368912D}" srcOrd="0" destOrd="0" presId="urn:microsoft.com/office/officeart/2005/8/layout/chevron2"/>
    <dgm:cxn modelId="{C4DC9A84-2AF7-4E0A-915A-52D6E5EA8DA4}" type="presParOf" srcId="{ADF2B9F9-658A-4830-A1C0-D7A96368912D}" destId="{0C75ECCA-17BB-490B-B995-11C8B87F95C6}" srcOrd="0" destOrd="0" presId="urn:microsoft.com/office/officeart/2005/8/layout/chevron2"/>
    <dgm:cxn modelId="{4780B8A7-1C4A-4E61-99B8-FC6758BD95FA}" type="presParOf" srcId="{ADF2B9F9-658A-4830-A1C0-D7A96368912D}" destId="{D3C0C13C-3181-4791-ACE4-7AB50ED863A4}" srcOrd="1" destOrd="0" presId="urn:microsoft.com/office/officeart/2005/8/layout/chevron2"/>
    <dgm:cxn modelId="{D4D743C1-8689-4847-95EA-89A3F32F4AF3}" type="presParOf" srcId="{D7FCD42C-1B09-4C54-9A9E-FF0E535EDE5F}" destId="{D86B964D-93B7-4C4F-8DA6-987BC61378A5}" srcOrd="1" destOrd="0" presId="urn:microsoft.com/office/officeart/2005/8/layout/chevron2"/>
    <dgm:cxn modelId="{8EA380AC-A8F7-4C7D-8387-DA7BF5C5B3DE}" type="presParOf" srcId="{D7FCD42C-1B09-4C54-9A9E-FF0E535EDE5F}" destId="{3C1840ED-15BB-4BB2-A928-5EB936E176C7}" srcOrd="2" destOrd="0" presId="urn:microsoft.com/office/officeart/2005/8/layout/chevron2"/>
    <dgm:cxn modelId="{AD10B569-2CAA-4681-B94E-7E6991E30F46}" type="presParOf" srcId="{3C1840ED-15BB-4BB2-A928-5EB936E176C7}" destId="{4CB95983-024F-4B43-852B-CFA7A66F2CA2}" srcOrd="0" destOrd="0" presId="urn:microsoft.com/office/officeart/2005/8/layout/chevron2"/>
    <dgm:cxn modelId="{14B18C04-681A-4667-8958-870FAC179B2F}" type="presParOf" srcId="{3C1840ED-15BB-4BB2-A928-5EB936E176C7}" destId="{DD7476E6-13E8-41F4-BE07-7506F9A72834}" srcOrd="1" destOrd="0" presId="urn:microsoft.com/office/officeart/2005/8/layout/chevron2"/>
    <dgm:cxn modelId="{1E1CF580-5295-41DD-A8FF-13F97BBB6589}" type="presParOf" srcId="{D7FCD42C-1B09-4C54-9A9E-FF0E535EDE5F}" destId="{B3FE2142-F425-477C-92AF-01AE8E919172}" srcOrd="3" destOrd="0" presId="urn:microsoft.com/office/officeart/2005/8/layout/chevron2"/>
    <dgm:cxn modelId="{79D4A192-5201-41B6-86D3-6E4DA69C638B}" type="presParOf" srcId="{D7FCD42C-1B09-4C54-9A9E-FF0E535EDE5F}" destId="{6A71F487-428F-4B9C-AF98-9B0CE235B75A}" srcOrd="4" destOrd="0" presId="urn:microsoft.com/office/officeart/2005/8/layout/chevron2"/>
    <dgm:cxn modelId="{5CBBAB6C-5CD3-47BE-BE5C-FB9B8598E570}" type="presParOf" srcId="{6A71F487-428F-4B9C-AF98-9B0CE235B75A}" destId="{C0ED50EB-6DAE-4823-B718-9A5F065FD085}" srcOrd="0" destOrd="0" presId="urn:microsoft.com/office/officeart/2005/8/layout/chevron2"/>
    <dgm:cxn modelId="{5938AB64-DBA3-4233-BCCF-410DCD173C16}" type="presParOf" srcId="{6A71F487-428F-4B9C-AF98-9B0CE235B75A}" destId="{304A1A70-3FD6-41EB-B875-458D104077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D20D50-FB07-44A4-A1DC-5B735A8B453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6DA5F9-77D1-4243-995C-C7877A429431}">
      <dgm:prSet phldrT="[Текст]"/>
      <dgm:spPr/>
      <dgm:t>
        <a:bodyPr/>
        <a:lstStyle/>
        <a:p>
          <a:r>
            <a:rPr lang="ru-RU" dirty="0" smtClean="0"/>
            <a:t>1.Бурятские музыкальные инструменты</a:t>
          </a:r>
          <a:endParaRPr lang="ru-RU" dirty="0"/>
        </a:p>
      </dgm:t>
    </dgm:pt>
    <dgm:pt modelId="{7682574C-CF74-4BA4-B85D-4829F16D22A7}" type="parTrans" cxnId="{74966D39-BBE8-478A-9A5A-50C3EC62BE72}">
      <dgm:prSet/>
      <dgm:spPr/>
      <dgm:t>
        <a:bodyPr/>
        <a:lstStyle/>
        <a:p>
          <a:endParaRPr lang="ru-RU"/>
        </a:p>
      </dgm:t>
    </dgm:pt>
    <dgm:pt modelId="{707B26CF-B6E8-4CF5-A187-BC7918A743FC}" type="sibTrans" cxnId="{74966D39-BBE8-478A-9A5A-50C3EC62BE72}">
      <dgm:prSet/>
      <dgm:spPr/>
      <dgm:t>
        <a:bodyPr/>
        <a:lstStyle/>
        <a:p>
          <a:endParaRPr lang="ru-RU"/>
        </a:p>
      </dgm:t>
    </dgm:pt>
    <dgm:pt modelId="{7FA6EDFE-94E5-4D07-9EE0-C6D5163AEF0B}">
      <dgm:prSet phldrT="[Текст]"/>
      <dgm:spPr/>
      <dgm:t>
        <a:bodyPr/>
        <a:lstStyle/>
        <a:p>
          <a:r>
            <a:rPr lang="ru-RU" dirty="0" smtClean="0"/>
            <a:t>3.Интерактивная доска.</a:t>
          </a:r>
          <a:endParaRPr lang="ru-RU" dirty="0"/>
        </a:p>
      </dgm:t>
    </dgm:pt>
    <dgm:pt modelId="{644AE98D-3CFC-488A-9FFB-F72A0F0F2F17}" type="parTrans" cxnId="{6A0CA1D9-B71B-4BB5-933B-3C958BE01489}">
      <dgm:prSet/>
      <dgm:spPr/>
      <dgm:t>
        <a:bodyPr/>
        <a:lstStyle/>
        <a:p>
          <a:endParaRPr lang="ru-RU"/>
        </a:p>
      </dgm:t>
    </dgm:pt>
    <dgm:pt modelId="{78E8FC2B-26E1-486D-8647-8974E3B5F633}" type="sibTrans" cxnId="{6A0CA1D9-B71B-4BB5-933B-3C958BE01489}">
      <dgm:prSet/>
      <dgm:spPr/>
      <dgm:t>
        <a:bodyPr/>
        <a:lstStyle/>
        <a:p>
          <a:endParaRPr lang="ru-RU"/>
        </a:p>
      </dgm:t>
    </dgm:pt>
    <dgm:pt modelId="{BC9EC710-4798-4A24-9111-BC1616C8C1B9}">
      <dgm:prSet phldrT="[Текст]"/>
      <dgm:spPr/>
      <dgm:t>
        <a:bodyPr/>
        <a:lstStyle/>
        <a:p>
          <a:r>
            <a:rPr lang="ru-RU" dirty="0" smtClean="0"/>
            <a:t>ЖК телевизор</a:t>
          </a:r>
          <a:endParaRPr lang="ru-RU" dirty="0"/>
        </a:p>
      </dgm:t>
    </dgm:pt>
    <dgm:pt modelId="{D86E321E-E983-4505-AA9D-639DC6F949EE}" type="parTrans" cxnId="{EDF5E50F-1581-4A2F-8083-FD5637B5BAE5}">
      <dgm:prSet/>
      <dgm:spPr/>
      <dgm:t>
        <a:bodyPr/>
        <a:lstStyle/>
        <a:p>
          <a:endParaRPr lang="ru-RU"/>
        </a:p>
      </dgm:t>
    </dgm:pt>
    <dgm:pt modelId="{5B4B3265-9EB6-489E-83F6-D61557518E97}" type="sibTrans" cxnId="{EDF5E50F-1581-4A2F-8083-FD5637B5BAE5}">
      <dgm:prSet/>
      <dgm:spPr/>
      <dgm:t>
        <a:bodyPr/>
        <a:lstStyle/>
        <a:p>
          <a:endParaRPr lang="ru-RU"/>
        </a:p>
      </dgm:t>
    </dgm:pt>
    <dgm:pt modelId="{8811673C-CFFB-40AE-83E0-FE1885CEE680}">
      <dgm:prSet phldrT="[Текст]"/>
      <dgm:spPr/>
      <dgm:t>
        <a:bodyPr/>
        <a:lstStyle/>
        <a:p>
          <a:r>
            <a:rPr lang="ru-RU" dirty="0" smtClean="0"/>
            <a:t>4.Проектор.</a:t>
          </a:r>
          <a:endParaRPr lang="ru-RU" dirty="0"/>
        </a:p>
      </dgm:t>
    </dgm:pt>
    <dgm:pt modelId="{B438A596-EAD0-4376-908D-6DFC82798B5A}" type="parTrans" cxnId="{56DE3FBF-48F9-46A0-B769-49E24BD5B9D4}">
      <dgm:prSet/>
      <dgm:spPr/>
      <dgm:t>
        <a:bodyPr/>
        <a:lstStyle/>
        <a:p>
          <a:endParaRPr lang="ru-RU"/>
        </a:p>
      </dgm:t>
    </dgm:pt>
    <dgm:pt modelId="{C40F21F3-C95A-4B11-99A3-12A5AD2538BD}" type="sibTrans" cxnId="{56DE3FBF-48F9-46A0-B769-49E24BD5B9D4}">
      <dgm:prSet/>
      <dgm:spPr/>
      <dgm:t>
        <a:bodyPr/>
        <a:lstStyle/>
        <a:p>
          <a:endParaRPr lang="ru-RU"/>
        </a:p>
      </dgm:t>
    </dgm:pt>
    <dgm:pt modelId="{C5814EDC-BC46-4B3B-B46D-51BEF2D4BC98}">
      <dgm:prSet phldrT="[Текст]"/>
      <dgm:spPr/>
      <dgm:t>
        <a:bodyPr/>
        <a:lstStyle/>
        <a:p>
          <a:r>
            <a:rPr lang="ru-RU" dirty="0" smtClean="0"/>
            <a:t>2.Компьютеры для детей и педагогов.</a:t>
          </a:r>
          <a:endParaRPr lang="ru-RU" dirty="0"/>
        </a:p>
      </dgm:t>
    </dgm:pt>
    <dgm:pt modelId="{DDD62C79-5889-42D1-9F95-5DAC7F44AB13}" type="parTrans" cxnId="{F0F12F4A-0B9B-41B9-A4B5-03CAD011EFB7}">
      <dgm:prSet/>
      <dgm:spPr/>
      <dgm:t>
        <a:bodyPr/>
        <a:lstStyle/>
        <a:p>
          <a:endParaRPr lang="ru-RU"/>
        </a:p>
      </dgm:t>
    </dgm:pt>
    <dgm:pt modelId="{A083EF84-9D32-4247-844E-B773F3CA2150}" type="sibTrans" cxnId="{F0F12F4A-0B9B-41B9-A4B5-03CAD011EFB7}">
      <dgm:prSet/>
      <dgm:spPr/>
      <dgm:t>
        <a:bodyPr/>
        <a:lstStyle/>
        <a:p>
          <a:endParaRPr lang="ru-RU"/>
        </a:p>
      </dgm:t>
    </dgm:pt>
    <dgm:pt modelId="{8490899F-4360-4EB9-BF88-3881E7679A95}" type="pres">
      <dgm:prSet presAssocID="{4BD20D50-FB07-44A4-A1DC-5B735A8B45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FC44FB-0BAE-4770-A77A-7D6E01D8C54F}" type="pres">
      <dgm:prSet presAssocID="{4BD20D50-FB07-44A4-A1DC-5B735A8B4536}" presName="cycle" presStyleCnt="0"/>
      <dgm:spPr/>
    </dgm:pt>
    <dgm:pt modelId="{52F8B387-BE8D-4010-80D7-4B22AFA380B4}" type="pres">
      <dgm:prSet presAssocID="{3E6DA5F9-77D1-4243-995C-C7877A429431}" presName="nodeFirstNode" presStyleLbl="node1" presStyleIdx="0" presStyleCnt="5" custRadScaleRad="99251" custRadScaleInc="1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62526-9A6D-4A66-A1E9-55E90FCDA9BE}" type="pres">
      <dgm:prSet presAssocID="{707B26CF-B6E8-4CF5-A187-BC7918A743F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A145990-1841-4FF2-8864-9FE3B988D57F}" type="pres">
      <dgm:prSet presAssocID="{7FA6EDFE-94E5-4D07-9EE0-C6D5163AEF0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717EBE-7259-4CFB-B117-C7CEE1D56DB6}" type="pres">
      <dgm:prSet presAssocID="{BC9EC710-4798-4A24-9111-BC1616C8C1B9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F428D-A34A-4711-AADD-BC9C842393DC}" type="pres">
      <dgm:prSet presAssocID="{8811673C-CFFB-40AE-83E0-FE1885CEE680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E5B9B-30DA-4FF0-A962-B3C744B1D57C}" type="pres">
      <dgm:prSet presAssocID="{C5814EDC-BC46-4B3B-B46D-51BEF2D4BC98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0317A8-7DDD-43AA-A563-16C41790153A}" type="presOf" srcId="{7FA6EDFE-94E5-4D07-9EE0-C6D5163AEF0B}" destId="{0A145990-1841-4FF2-8864-9FE3B988D57F}" srcOrd="0" destOrd="0" presId="urn:microsoft.com/office/officeart/2005/8/layout/cycle3"/>
    <dgm:cxn modelId="{E8F1ECFA-2CA0-49ED-8067-F879B0C637BD}" type="presOf" srcId="{3E6DA5F9-77D1-4243-995C-C7877A429431}" destId="{52F8B387-BE8D-4010-80D7-4B22AFA380B4}" srcOrd="0" destOrd="0" presId="urn:microsoft.com/office/officeart/2005/8/layout/cycle3"/>
    <dgm:cxn modelId="{56DE3FBF-48F9-46A0-B769-49E24BD5B9D4}" srcId="{4BD20D50-FB07-44A4-A1DC-5B735A8B4536}" destId="{8811673C-CFFB-40AE-83E0-FE1885CEE680}" srcOrd="3" destOrd="0" parTransId="{B438A596-EAD0-4376-908D-6DFC82798B5A}" sibTransId="{C40F21F3-C95A-4B11-99A3-12A5AD2538BD}"/>
    <dgm:cxn modelId="{F0F12F4A-0B9B-41B9-A4B5-03CAD011EFB7}" srcId="{4BD20D50-FB07-44A4-A1DC-5B735A8B4536}" destId="{C5814EDC-BC46-4B3B-B46D-51BEF2D4BC98}" srcOrd="4" destOrd="0" parTransId="{DDD62C79-5889-42D1-9F95-5DAC7F44AB13}" sibTransId="{A083EF84-9D32-4247-844E-B773F3CA2150}"/>
    <dgm:cxn modelId="{6A0CA1D9-B71B-4BB5-933B-3C958BE01489}" srcId="{4BD20D50-FB07-44A4-A1DC-5B735A8B4536}" destId="{7FA6EDFE-94E5-4D07-9EE0-C6D5163AEF0B}" srcOrd="1" destOrd="0" parTransId="{644AE98D-3CFC-488A-9FFB-F72A0F0F2F17}" sibTransId="{78E8FC2B-26E1-486D-8647-8974E3B5F633}"/>
    <dgm:cxn modelId="{74966D39-BBE8-478A-9A5A-50C3EC62BE72}" srcId="{4BD20D50-FB07-44A4-A1DC-5B735A8B4536}" destId="{3E6DA5F9-77D1-4243-995C-C7877A429431}" srcOrd="0" destOrd="0" parTransId="{7682574C-CF74-4BA4-B85D-4829F16D22A7}" sibTransId="{707B26CF-B6E8-4CF5-A187-BC7918A743FC}"/>
    <dgm:cxn modelId="{EDF5E50F-1581-4A2F-8083-FD5637B5BAE5}" srcId="{4BD20D50-FB07-44A4-A1DC-5B735A8B4536}" destId="{BC9EC710-4798-4A24-9111-BC1616C8C1B9}" srcOrd="2" destOrd="0" parTransId="{D86E321E-E983-4505-AA9D-639DC6F949EE}" sibTransId="{5B4B3265-9EB6-489E-83F6-D61557518E97}"/>
    <dgm:cxn modelId="{1A6CCFFC-16F7-406B-B31A-25B22619CF05}" type="presOf" srcId="{BC9EC710-4798-4A24-9111-BC1616C8C1B9}" destId="{D9717EBE-7259-4CFB-B117-C7CEE1D56DB6}" srcOrd="0" destOrd="0" presId="urn:microsoft.com/office/officeart/2005/8/layout/cycle3"/>
    <dgm:cxn modelId="{85F95D19-73CC-4AEE-B617-EF84D679330B}" type="presOf" srcId="{8811673C-CFFB-40AE-83E0-FE1885CEE680}" destId="{94CF428D-A34A-4711-AADD-BC9C842393DC}" srcOrd="0" destOrd="0" presId="urn:microsoft.com/office/officeart/2005/8/layout/cycle3"/>
    <dgm:cxn modelId="{2F5214CE-88F3-4A37-9956-1E4842692FA0}" type="presOf" srcId="{707B26CF-B6E8-4CF5-A187-BC7918A743FC}" destId="{7A262526-9A6D-4A66-A1E9-55E90FCDA9BE}" srcOrd="0" destOrd="0" presId="urn:microsoft.com/office/officeart/2005/8/layout/cycle3"/>
    <dgm:cxn modelId="{1A7FC823-5C3B-4887-A9DC-CB4DAB924118}" type="presOf" srcId="{4BD20D50-FB07-44A4-A1DC-5B735A8B4536}" destId="{8490899F-4360-4EB9-BF88-3881E7679A95}" srcOrd="0" destOrd="0" presId="urn:microsoft.com/office/officeart/2005/8/layout/cycle3"/>
    <dgm:cxn modelId="{BA6D7932-FBD6-4951-A9DE-B94C1D58F3A8}" type="presOf" srcId="{C5814EDC-BC46-4B3B-B46D-51BEF2D4BC98}" destId="{4E3E5B9B-30DA-4FF0-A962-B3C744B1D57C}" srcOrd="0" destOrd="0" presId="urn:microsoft.com/office/officeart/2005/8/layout/cycle3"/>
    <dgm:cxn modelId="{15BE295D-5F9C-4406-B8BE-D4FE74A73292}" type="presParOf" srcId="{8490899F-4360-4EB9-BF88-3881E7679A95}" destId="{0AFC44FB-0BAE-4770-A77A-7D6E01D8C54F}" srcOrd="0" destOrd="0" presId="urn:microsoft.com/office/officeart/2005/8/layout/cycle3"/>
    <dgm:cxn modelId="{A2F7129A-6083-4DAB-A2F7-DC30E4132814}" type="presParOf" srcId="{0AFC44FB-0BAE-4770-A77A-7D6E01D8C54F}" destId="{52F8B387-BE8D-4010-80D7-4B22AFA380B4}" srcOrd="0" destOrd="0" presId="urn:microsoft.com/office/officeart/2005/8/layout/cycle3"/>
    <dgm:cxn modelId="{FE2AD0EC-DB45-4500-9E25-56514CC9E9C7}" type="presParOf" srcId="{0AFC44FB-0BAE-4770-A77A-7D6E01D8C54F}" destId="{7A262526-9A6D-4A66-A1E9-55E90FCDA9BE}" srcOrd="1" destOrd="0" presId="urn:microsoft.com/office/officeart/2005/8/layout/cycle3"/>
    <dgm:cxn modelId="{8A4D59E3-6409-416C-8F9B-6ED87BF71DF3}" type="presParOf" srcId="{0AFC44FB-0BAE-4770-A77A-7D6E01D8C54F}" destId="{0A145990-1841-4FF2-8864-9FE3B988D57F}" srcOrd="2" destOrd="0" presId="urn:microsoft.com/office/officeart/2005/8/layout/cycle3"/>
    <dgm:cxn modelId="{A8E48D04-2490-4F08-97B9-9469516D032A}" type="presParOf" srcId="{0AFC44FB-0BAE-4770-A77A-7D6E01D8C54F}" destId="{D9717EBE-7259-4CFB-B117-C7CEE1D56DB6}" srcOrd="3" destOrd="0" presId="urn:microsoft.com/office/officeart/2005/8/layout/cycle3"/>
    <dgm:cxn modelId="{D1BA82F2-45E5-4BCA-A233-18BE129FF464}" type="presParOf" srcId="{0AFC44FB-0BAE-4770-A77A-7D6E01D8C54F}" destId="{94CF428D-A34A-4711-AADD-BC9C842393DC}" srcOrd="4" destOrd="0" presId="urn:microsoft.com/office/officeart/2005/8/layout/cycle3"/>
    <dgm:cxn modelId="{031333B0-A67C-432D-943F-011AAF1FC261}" type="presParOf" srcId="{0AFC44FB-0BAE-4770-A77A-7D6E01D8C54F}" destId="{4E3E5B9B-30DA-4FF0-A962-B3C744B1D57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75ECCA-17BB-490B-B995-11C8B87F95C6}">
      <dsp:nvSpPr>
        <dsp:cNvPr id="0" name=""/>
        <dsp:cNvSpPr/>
      </dsp:nvSpPr>
      <dsp:spPr>
        <a:xfrm rot="5400000">
          <a:off x="-361652" y="362453"/>
          <a:ext cx="2411015" cy="16877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1</a:t>
          </a:r>
          <a:endParaRPr lang="ru-RU" sz="4700" kern="1200" dirty="0"/>
        </a:p>
      </dsp:txBody>
      <dsp:txXfrm rot="5400000">
        <a:off x="-361652" y="362453"/>
        <a:ext cx="2411015" cy="1687710"/>
      </dsp:txXfrm>
    </dsp:sp>
    <dsp:sp modelId="{D3C0C13C-3181-4791-ACE4-7AB50ED863A4}">
      <dsp:nvSpPr>
        <dsp:cNvPr id="0" name=""/>
        <dsp:cNvSpPr/>
      </dsp:nvSpPr>
      <dsp:spPr>
        <a:xfrm rot="5400000">
          <a:off x="4632275" y="-2943762"/>
          <a:ext cx="1567160" cy="74562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Установление сотрудничества с местной поэтессой </a:t>
          </a:r>
          <a:r>
            <a:rPr lang="ru-RU" sz="1900" kern="1200" dirty="0" err="1" smtClean="0"/>
            <a:t>Шуя-Хандой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Базарсадаевой</a:t>
          </a:r>
          <a:r>
            <a:rPr lang="ru-RU" sz="1900" kern="1200" dirty="0" smtClean="0"/>
            <a:t> для создания художественных текстов для детей дошкольного возраста;</a:t>
          </a:r>
          <a:endParaRPr lang="ru-RU" sz="1900" kern="1200" dirty="0"/>
        </a:p>
      </dsp:txBody>
      <dsp:txXfrm rot="5400000">
        <a:off x="4632275" y="-2943762"/>
        <a:ext cx="1567160" cy="7456289"/>
      </dsp:txXfrm>
    </dsp:sp>
    <dsp:sp modelId="{4CB95983-024F-4B43-852B-CFA7A66F2CA2}">
      <dsp:nvSpPr>
        <dsp:cNvPr id="0" name=""/>
        <dsp:cNvSpPr/>
      </dsp:nvSpPr>
      <dsp:spPr>
        <a:xfrm rot="5400000">
          <a:off x="-361652" y="2585144"/>
          <a:ext cx="2411015" cy="16877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2</a:t>
          </a:r>
          <a:endParaRPr lang="ru-RU" sz="4700" kern="1200" dirty="0"/>
        </a:p>
      </dsp:txBody>
      <dsp:txXfrm rot="5400000">
        <a:off x="-361652" y="2585144"/>
        <a:ext cx="2411015" cy="1687710"/>
      </dsp:txXfrm>
    </dsp:sp>
    <dsp:sp modelId="{DD7476E6-13E8-41F4-BE07-7506F9A72834}">
      <dsp:nvSpPr>
        <dsp:cNvPr id="0" name=""/>
        <dsp:cNvSpPr/>
      </dsp:nvSpPr>
      <dsp:spPr>
        <a:xfrm rot="5400000">
          <a:off x="4632275" y="-721072"/>
          <a:ext cx="1567160" cy="74562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Установления сотрудничества со школой для создания мульти- и телекоммуникационных продуктов для детского сада;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Создание разновозрастных групп с включением учащихся младшего школьного возраста для создания игротеки на основе бурятских сказок</a:t>
          </a:r>
          <a:endParaRPr lang="ru-RU" sz="1900" kern="1200" dirty="0"/>
        </a:p>
      </dsp:txBody>
      <dsp:txXfrm rot="5400000">
        <a:off x="4632275" y="-721072"/>
        <a:ext cx="1567160" cy="7456289"/>
      </dsp:txXfrm>
    </dsp:sp>
    <dsp:sp modelId="{C0ED50EB-6DAE-4823-B718-9A5F065FD085}">
      <dsp:nvSpPr>
        <dsp:cNvPr id="0" name=""/>
        <dsp:cNvSpPr/>
      </dsp:nvSpPr>
      <dsp:spPr>
        <a:xfrm rot="5400000">
          <a:off x="-361652" y="4807835"/>
          <a:ext cx="2411015" cy="16877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3</a:t>
          </a:r>
          <a:endParaRPr lang="ru-RU" sz="4700" kern="1200" dirty="0"/>
        </a:p>
      </dsp:txBody>
      <dsp:txXfrm rot="5400000">
        <a:off x="-361652" y="4807835"/>
        <a:ext cx="2411015" cy="1687710"/>
      </dsp:txXfrm>
    </dsp:sp>
    <dsp:sp modelId="{304A1A70-3FD6-41EB-B875-458D104077A9}">
      <dsp:nvSpPr>
        <dsp:cNvPr id="0" name=""/>
        <dsp:cNvSpPr/>
      </dsp:nvSpPr>
      <dsp:spPr>
        <a:xfrm rot="5400000">
          <a:off x="4632275" y="1501618"/>
          <a:ext cx="1567160" cy="74562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Привлечение взрослого населения к реализации проекта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/>
        </a:p>
      </dsp:txBody>
      <dsp:txXfrm rot="5400000">
        <a:off x="4632275" y="1501618"/>
        <a:ext cx="1567160" cy="74562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262526-9A6D-4A66-A1E9-55E90FCDA9BE}">
      <dsp:nvSpPr>
        <dsp:cNvPr id="0" name=""/>
        <dsp:cNvSpPr/>
      </dsp:nvSpPr>
      <dsp:spPr>
        <a:xfrm>
          <a:off x="1458378" y="-31903"/>
          <a:ext cx="5292155" cy="5292155"/>
        </a:xfrm>
        <a:prstGeom prst="circularArrow">
          <a:avLst>
            <a:gd name="adj1" fmla="val 5544"/>
            <a:gd name="adj2" fmla="val 330680"/>
            <a:gd name="adj3" fmla="val 13769375"/>
            <a:gd name="adj4" fmla="val 1738995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8B387-BE8D-4010-80D7-4B22AFA380B4}">
      <dsp:nvSpPr>
        <dsp:cNvPr id="0" name=""/>
        <dsp:cNvSpPr/>
      </dsp:nvSpPr>
      <dsp:spPr>
        <a:xfrm>
          <a:off x="2861896" y="1736"/>
          <a:ext cx="2485119" cy="1242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1.Бурятские музыкальные инструменты</a:t>
          </a:r>
          <a:endParaRPr lang="ru-RU" sz="1800" kern="1200" dirty="0"/>
        </a:p>
      </dsp:txBody>
      <dsp:txXfrm>
        <a:off x="2861896" y="1736"/>
        <a:ext cx="2485119" cy="1242559"/>
      </dsp:txXfrm>
    </dsp:sp>
    <dsp:sp modelId="{0A145990-1841-4FF2-8864-9FE3B988D57F}">
      <dsp:nvSpPr>
        <dsp:cNvPr id="0" name=""/>
        <dsp:cNvSpPr/>
      </dsp:nvSpPr>
      <dsp:spPr>
        <a:xfrm>
          <a:off x="5008223" y="1561135"/>
          <a:ext cx="2485119" cy="1242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3.Интерактивная доска.</a:t>
          </a:r>
          <a:endParaRPr lang="ru-RU" sz="1800" kern="1200" dirty="0"/>
        </a:p>
      </dsp:txBody>
      <dsp:txXfrm>
        <a:off x="5008223" y="1561135"/>
        <a:ext cx="2485119" cy="1242559"/>
      </dsp:txXfrm>
    </dsp:sp>
    <dsp:sp modelId="{D9717EBE-7259-4CFB-B117-C7CEE1D56DB6}">
      <dsp:nvSpPr>
        <dsp:cNvPr id="0" name=""/>
        <dsp:cNvSpPr/>
      </dsp:nvSpPr>
      <dsp:spPr>
        <a:xfrm>
          <a:off x="4188399" y="4084295"/>
          <a:ext cx="2485119" cy="1242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5.Телевизор с большим экраном.</a:t>
          </a:r>
          <a:endParaRPr lang="ru-RU" sz="1800" kern="1200" dirty="0"/>
        </a:p>
      </dsp:txBody>
      <dsp:txXfrm>
        <a:off x="4188399" y="4084295"/>
        <a:ext cx="2485119" cy="1242559"/>
      </dsp:txXfrm>
    </dsp:sp>
    <dsp:sp modelId="{94CF428D-A34A-4711-AADD-BC9C842393DC}">
      <dsp:nvSpPr>
        <dsp:cNvPr id="0" name=""/>
        <dsp:cNvSpPr/>
      </dsp:nvSpPr>
      <dsp:spPr>
        <a:xfrm>
          <a:off x="1535392" y="4084295"/>
          <a:ext cx="2485119" cy="1242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4.Проектор.</a:t>
          </a:r>
          <a:endParaRPr lang="ru-RU" sz="1800" kern="1200" dirty="0"/>
        </a:p>
      </dsp:txBody>
      <dsp:txXfrm>
        <a:off x="1535392" y="4084295"/>
        <a:ext cx="2485119" cy="1242559"/>
      </dsp:txXfrm>
    </dsp:sp>
    <dsp:sp modelId="{4E3E5B9B-30DA-4FF0-A962-B3C744B1D57C}">
      <dsp:nvSpPr>
        <dsp:cNvPr id="0" name=""/>
        <dsp:cNvSpPr/>
      </dsp:nvSpPr>
      <dsp:spPr>
        <a:xfrm>
          <a:off x="715568" y="1561135"/>
          <a:ext cx="2485119" cy="1242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2.Компьютеры для детей и педагогов.</a:t>
          </a:r>
          <a:endParaRPr lang="ru-RU" sz="1800" kern="1200" dirty="0"/>
        </a:p>
      </dsp:txBody>
      <dsp:txXfrm>
        <a:off x="715568" y="1561135"/>
        <a:ext cx="2485119" cy="1242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B3A8-6CF3-4141-AEEE-90829DC6BACE}" type="datetimeFigureOut">
              <a:rPr lang="ru-RU" smtClean="0"/>
              <a:pPr/>
              <a:t>04.12.2012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E4ACF-6E32-498D-AF5F-6B27695D81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gif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сказки Колоб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3861048"/>
            <a:ext cx="8532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/>
                </a:solidFill>
              </a:rPr>
              <a:t>Проект создания развивающего пространства на основе вхождения в мир бурятских сказок»</a:t>
            </a:r>
            <a:endParaRPr lang="ru-RU" sz="3600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7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то 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428604"/>
            <a:ext cx="4643452" cy="6072206"/>
          </a:xfrm>
          <a:prstGeom prst="flowChartAlternateProcess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lest16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52536" y="3609975"/>
            <a:ext cx="2657475" cy="3248025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1691680" y="332656"/>
            <a:ext cx="7056784" cy="626469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Monotype Corsiva" pitchFamily="66" charset="0"/>
              </a:rPr>
              <a:t>МЕХАНИЗМЫ РЕАЛИЗАЦИИ</a:t>
            </a:r>
            <a:endParaRPr lang="ru-RU" sz="48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бабочка аним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2690552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новизна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39952" y="1484784"/>
            <a:ext cx="864096" cy="12241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70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5877272"/>
            <a:ext cx="6002905" cy="76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2786058"/>
            <a:ext cx="84296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Данный проект представляет новизну и по содержанию и по характеру деятельности, поскольку направлен на создание принципиально новой педагогической практики:  модели создания развивающего пространства на основе актуализируемого этнокультурного содержания и новой методической продукции, которая является востребованной в условиях введения ФГТ.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то 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496"/>
            <a:ext cx="4127619" cy="3357586"/>
          </a:xfrm>
        </p:spPr>
      </p:pic>
      <p:pic>
        <p:nvPicPr>
          <p:cNvPr id="6" name="Содержимое 5" descr="фото 0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785794"/>
            <a:ext cx="4214842" cy="3161132"/>
          </a:xfrm>
        </p:spPr>
      </p:pic>
      <p:pic>
        <p:nvPicPr>
          <p:cNvPr id="8" name="Рисунок 7" descr="Шуя Ханда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42852"/>
            <a:ext cx="1714496" cy="2571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3108" y="357166"/>
            <a:ext cx="5732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Сотрудничество с поэтессой </a:t>
            </a:r>
            <a:r>
              <a:rPr lang="ru-RU" dirty="0" err="1" smtClean="0"/>
              <a:t>Шуя-Хандой</a:t>
            </a:r>
            <a:r>
              <a:rPr lang="ru-RU" dirty="0" smtClean="0"/>
              <a:t> </a:t>
            </a:r>
            <a:r>
              <a:rPr lang="ru-RU" dirty="0" err="1" smtClean="0"/>
              <a:t>Базарсадаевой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71934" y="4000504"/>
            <a:ext cx="48747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dirty="0" smtClean="0"/>
              <a:t> </a:t>
            </a:r>
            <a:r>
              <a:rPr lang="ru-RU" dirty="0" smtClean="0"/>
              <a:t>                  </a:t>
            </a:r>
            <a:r>
              <a:rPr lang="mn-MN" dirty="0" smtClean="0"/>
              <a:t>Амбаар соогуур хамуулжа,</a:t>
            </a:r>
            <a:endParaRPr lang="ru-RU" dirty="0" smtClean="0"/>
          </a:p>
          <a:p>
            <a:r>
              <a:rPr lang="mn-MN" dirty="0" smtClean="0"/>
              <a:t>                   Сусек сооһоо шэмхүүлжэ</a:t>
            </a:r>
            <a:endParaRPr lang="ru-RU" dirty="0" smtClean="0"/>
          </a:p>
          <a:p>
            <a:r>
              <a:rPr lang="mn-MN" dirty="0" smtClean="0"/>
              <a:t>                   Тоһондо шаруулһан</a:t>
            </a:r>
            <a:endParaRPr lang="ru-RU" dirty="0" smtClean="0"/>
          </a:p>
          <a:p>
            <a:r>
              <a:rPr lang="mn-MN" dirty="0" smtClean="0"/>
              <a:t>                   Тоомгүйхэн Монсуудайб.</a:t>
            </a:r>
            <a:endParaRPr lang="ru-RU" dirty="0" smtClean="0"/>
          </a:p>
          <a:p>
            <a:r>
              <a:rPr lang="mn-MN" dirty="0" smtClean="0"/>
              <a:t>                   Үбгэн абаһаа, хүгшэн эжыһээ ошооб,</a:t>
            </a:r>
            <a:endParaRPr lang="ru-RU" dirty="0" smtClean="0"/>
          </a:p>
          <a:p>
            <a:r>
              <a:rPr lang="mn-MN" dirty="0" smtClean="0"/>
              <a:t>                   Шамһаа туулай ошохонь</a:t>
            </a:r>
            <a:endParaRPr lang="ru-RU" dirty="0" smtClean="0"/>
          </a:p>
          <a:p>
            <a:r>
              <a:rPr lang="mn-MN" dirty="0" smtClean="0"/>
              <a:t>                   Тархиш бэлэн гээд, саашаа мухариба.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3905245" cy="2928934"/>
          </a:xfrm>
          <a:prstGeom prst="rect">
            <a:avLst/>
          </a:prstGeom>
        </p:spPr>
      </p:pic>
      <p:pic>
        <p:nvPicPr>
          <p:cNvPr id="3" name="Рисунок 2" descr="фото 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14290"/>
            <a:ext cx="4000528" cy="3143272"/>
          </a:xfrm>
          <a:prstGeom prst="rect">
            <a:avLst/>
          </a:prstGeom>
        </p:spPr>
      </p:pic>
      <p:pic>
        <p:nvPicPr>
          <p:cNvPr id="5" name="Рисунок 4" descr="фото 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429000"/>
            <a:ext cx="4286248" cy="32146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7752" y="3643314"/>
            <a:ext cx="399878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dirty="0" smtClean="0">
                <a:solidFill>
                  <a:schemeClr val="bg1"/>
                </a:solidFill>
              </a:rPr>
              <a:t>Амбаар соогуур хамуулжа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mn-MN" dirty="0" smtClean="0">
                <a:solidFill>
                  <a:schemeClr val="bg1"/>
                </a:solidFill>
              </a:rPr>
              <a:t>Сусе</a:t>
            </a:r>
            <a:r>
              <a:rPr lang="ru-RU" dirty="0" smtClean="0">
                <a:solidFill>
                  <a:schemeClr val="bg1"/>
                </a:solidFill>
              </a:rPr>
              <a:t>к</a:t>
            </a:r>
            <a:r>
              <a:rPr lang="mn-MN" dirty="0" smtClean="0">
                <a:solidFill>
                  <a:schemeClr val="bg1"/>
                </a:solidFill>
              </a:rPr>
              <a:t> сооһоо шэмхүүлжэ,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mn-MN" dirty="0" smtClean="0">
                <a:solidFill>
                  <a:schemeClr val="bg1"/>
                </a:solidFill>
              </a:rPr>
              <a:t>Тоһондо шаруулһан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mn-MN" dirty="0" smtClean="0">
                <a:solidFill>
                  <a:schemeClr val="bg1"/>
                </a:solidFill>
              </a:rPr>
              <a:t>Тоомгүйхэн Монсуудайб,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mn-MN" dirty="0" smtClean="0">
                <a:solidFill>
                  <a:schemeClr val="bg1"/>
                </a:solidFill>
              </a:rPr>
              <a:t>Үбгэн абаһаа, хүгшэн эжыһээ ошооб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mn-MN" dirty="0" smtClean="0">
                <a:solidFill>
                  <a:schemeClr val="bg1"/>
                </a:solidFill>
              </a:rPr>
              <a:t>Хилар туулайһаа тэрьедээб.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mn-MN" dirty="0" smtClean="0">
                <a:solidFill>
                  <a:schemeClr val="bg1"/>
                </a:solidFill>
              </a:rPr>
              <a:t>Хүхэ шоноһоо зугадааб.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mn-MN" dirty="0" smtClean="0">
                <a:solidFill>
                  <a:schemeClr val="bg1"/>
                </a:solidFill>
              </a:rPr>
              <a:t>Баабгайһаашье тэрьедээб.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mn-MN" dirty="0" smtClean="0">
                <a:solidFill>
                  <a:schemeClr val="bg1"/>
                </a:solidFill>
              </a:rPr>
              <a:t>Шамһааш үнэгэн тэрьедэхэнь бараг.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508322" cy="1754326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Практическая значимость проекта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139952" y="2132856"/>
            <a:ext cx="864096" cy="122413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Рисунок 4" descr="70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5805264"/>
            <a:ext cx="7992888" cy="6922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3357562"/>
            <a:ext cx="714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Данный проект представляет интерес для детских образовательных учреждений, которые имеют намерение использовать в образовательной деятельности этнокультурное содержание, адаптированное для детей дошкольного возраста.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5675" y="260648"/>
            <a:ext cx="422102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Методология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923928" y="1340768"/>
            <a:ext cx="864096" cy="122413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lineechka-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5000625"/>
            <a:ext cx="5924550" cy="1857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348" y="2928934"/>
            <a:ext cx="81439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	</a:t>
            </a:r>
            <a:r>
              <a:rPr lang="ru-RU" sz="2800" dirty="0" smtClean="0"/>
              <a:t>В реализации данного проекта используются методы продуктивной деятельности:</a:t>
            </a:r>
          </a:p>
          <a:p>
            <a:pPr algn="ctr"/>
            <a:r>
              <a:rPr lang="ru-RU" sz="2800" dirty="0" smtClean="0"/>
              <a:t>1. проектирование,</a:t>
            </a:r>
          </a:p>
          <a:p>
            <a:pPr algn="ctr"/>
            <a:r>
              <a:rPr lang="ru-RU" sz="2800" dirty="0" smtClean="0"/>
              <a:t>2. моделирование,</a:t>
            </a:r>
          </a:p>
          <a:p>
            <a:pPr algn="ctr"/>
            <a:r>
              <a:rPr lang="ru-RU" sz="2800" dirty="0" smtClean="0"/>
              <a:t>3. ИКТ технологии.</a:t>
            </a:r>
          </a:p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5795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Этапы реализации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lineechka-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5157192"/>
            <a:ext cx="4505325" cy="1485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24" y="1357298"/>
            <a:ext cx="80010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Проект рассчитан на 3 года  и состоит из 4 этапов:</a:t>
            </a:r>
          </a:p>
          <a:p>
            <a:pPr algn="ctr"/>
            <a:r>
              <a:rPr lang="ru-RU" sz="2400" dirty="0" smtClean="0"/>
              <a:t> </a:t>
            </a:r>
          </a:p>
          <a:p>
            <a:pPr lvl="0" algn="ctr"/>
            <a:r>
              <a:rPr lang="ru-RU" sz="2400" b="1" dirty="0" smtClean="0"/>
              <a:t>этап: </a:t>
            </a:r>
            <a:r>
              <a:rPr lang="ru-RU" sz="2400" dirty="0" err="1" smtClean="0"/>
              <a:t>переговорно</a:t>
            </a:r>
            <a:r>
              <a:rPr lang="ru-RU" sz="2400" b="1" dirty="0" smtClean="0"/>
              <a:t>- </a:t>
            </a:r>
            <a:r>
              <a:rPr lang="ru-RU" sz="2400" dirty="0" smtClean="0"/>
              <a:t>проектировочный: сентябрь – декабрь 2012 года</a:t>
            </a:r>
          </a:p>
          <a:p>
            <a:pPr lvl="0" algn="ctr"/>
            <a:r>
              <a:rPr lang="ru-RU" sz="2400" b="1" dirty="0" smtClean="0"/>
              <a:t>этап:</a:t>
            </a:r>
            <a:r>
              <a:rPr lang="ru-RU" sz="2400" dirty="0" smtClean="0"/>
              <a:t> организационно- внедренческий: январь 2013 –сентябрь  2014</a:t>
            </a:r>
          </a:p>
          <a:p>
            <a:pPr lvl="0" algn="ctr"/>
            <a:r>
              <a:rPr lang="ru-RU" sz="2400" b="1" dirty="0" smtClean="0"/>
              <a:t>этап: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коммуникационно-содержательный</a:t>
            </a:r>
            <a:r>
              <a:rPr lang="ru-RU" sz="2400" dirty="0" smtClean="0"/>
              <a:t>: октябрь  2014- январь 2015</a:t>
            </a:r>
          </a:p>
          <a:p>
            <a:pPr lvl="0" algn="ctr"/>
            <a:r>
              <a:rPr lang="ru-RU" sz="2400" b="1" dirty="0" smtClean="0"/>
              <a:t>этап: </a:t>
            </a:r>
            <a:r>
              <a:rPr lang="ru-RU" sz="2400" dirty="0" err="1" smtClean="0"/>
              <a:t>презентационно</a:t>
            </a:r>
            <a:r>
              <a:rPr lang="ru-RU" sz="2400" dirty="0" smtClean="0"/>
              <a:t>- </a:t>
            </a:r>
            <a:r>
              <a:rPr lang="ru-RU" sz="2400" dirty="0" err="1" smtClean="0"/>
              <a:t>диссиминационный</a:t>
            </a:r>
            <a:r>
              <a:rPr lang="ru-RU" sz="2400" dirty="0" smtClean="0"/>
              <a:t>: февраль 2015 –май 2015</a:t>
            </a: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Основная идея проекта: </a:t>
            </a:r>
          </a:p>
          <a:p>
            <a:pPr algn="ctr"/>
            <a:r>
              <a:rPr lang="ru-RU" sz="3600" dirty="0" smtClean="0">
                <a:latin typeface="Monotype Corsiva" pitchFamily="66" charset="0"/>
              </a:rPr>
              <a:t>создать модель развивающего пространства дошкольного учреждения на основе актуализации бурятских сказок</a:t>
            </a:r>
            <a:r>
              <a:rPr lang="ru-RU" sz="2000" dirty="0" smtClean="0">
                <a:latin typeface="Monotype Corsiva" pitchFamily="66" charset="0"/>
              </a:rPr>
              <a:t>.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6" name="Рисунок 5" descr="100_0860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17032"/>
            <a:ext cx="3744416" cy="2880320"/>
          </a:xfrm>
          <a:prstGeom prst="rect">
            <a:avLst/>
          </a:prstGeom>
        </p:spPr>
      </p:pic>
      <p:pic>
        <p:nvPicPr>
          <p:cNvPr id="7" name="Рисунок 6" descr="котёнок анимэ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068960"/>
            <a:ext cx="3203848" cy="3562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8943" y="0"/>
            <a:ext cx="91529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Ресурсное обеспечение проекта: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82809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1.материально-технические: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Типовое двухэтажное здание, рассчитанное на 90 мест;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Наличие спортивного зала;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Музыкального зала;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Комната для проектной деятельности;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Мини-планетарий;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Экологический уголок;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Медицинский блок.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 descr="70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733256"/>
            <a:ext cx="8496944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8471"/>
            <a:ext cx="7632848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ИКТ: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3 компьютера для педагогического персонала;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Музыкальный центр;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Синтезатор ЯМАХА;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Музыкальные инструменты (баян);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Детские музыкальные инструменты;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Телевизор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2. кадровые: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Учреждение полностью укомплектовано кадрами;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Возможность использовать Детскую школу искусств;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Спорт –комплекс «</a:t>
            </a:r>
            <a:r>
              <a:rPr lang="ru-RU" sz="2400" b="1" dirty="0" err="1" smtClean="0">
                <a:solidFill>
                  <a:schemeClr val="bg1"/>
                </a:solidFill>
              </a:rPr>
              <a:t>Гэсэр</a:t>
            </a:r>
            <a:r>
              <a:rPr lang="ru-RU" sz="2400" b="1" dirty="0" smtClean="0">
                <a:solidFill>
                  <a:schemeClr val="bg1"/>
                </a:solidFill>
              </a:rPr>
              <a:t>»;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Медицинский работник;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Школа;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Сотрудничество с Центром «АРИАДНА».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3" name="Рисунок 2" descr="70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5949280"/>
            <a:ext cx="8064896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3.Научно-методическое: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Наличие научного руководителя;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bg1"/>
                </a:solidFill>
              </a:rPr>
              <a:t>Сотрудничество с МОУ «АСОШ №1»</a:t>
            </a:r>
          </a:p>
        </p:txBody>
      </p:sp>
      <p:pic>
        <p:nvPicPr>
          <p:cNvPr id="3" name="Рисунок 2" descr="70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013176"/>
            <a:ext cx="828092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6439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Дефицит в ресурсном обеспечении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85720" y="1214422"/>
          <a:ext cx="820891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blest17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928670"/>
            <a:ext cx="1656184" cy="1915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04664"/>
            <a:ext cx="5227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Приложения: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 descr="70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49613">
            <a:off x="210689" y="4842187"/>
            <a:ext cx="4454967" cy="1165332"/>
          </a:xfrm>
          <a:prstGeom prst="rect">
            <a:avLst/>
          </a:prstGeom>
        </p:spPr>
      </p:pic>
      <p:pic>
        <p:nvPicPr>
          <p:cNvPr id="4" name="Рисунок 3" descr="blest18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548680"/>
            <a:ext cx="2555776" cy="1729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0034" y="2428868"/>
            <a:ext cx="82868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1. Научный руководитель: Цынгуева Дулмажаб Дугаржаповна кандидат культурологии, заместитель директора по научно-методической работе МОУ «АСОШ № 1»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л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785926"/>
            <a:ext cx="2095515" cy="2500330"/>
          </a:xfrm>
          <a:prstGeom prst="rect">
            <a:avLst/>
          </a:prstGeom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000240"/>
            <a:ext cx="24288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857232"/>
            <a:ext cx="271464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42844" y="4143380"/>
            <a:ext cx="321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err="1" smtClean="0"/>
              <a:t>Сультимова</a:t>
            </a:r>
            <a:r>
              <a:rPr lang="ru-RU" dirty="0" smtClean="0"/>
              <a:t> Б-Х С.</a:t>
            </a:r>
          </a:p>
          <a:p>
            <a:pPr algn="ctr"/>
            <a:r>
              <a:rPr lang="ru-RU" dirty="0" smtClean="0"/>
              <a:t>Заведующая МДОУ «</a:t>
            </a:r>
            <a:r>
              <a:rPr lang="ru-RU" dirty="0" err="1" smtClean="0"/>
              <a:t>Баяр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868" y="4572008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Бадмацыренова</a:t>
            </a:r>
            <a:r>
              <a:rPr lang="ru-RU" dirty="0" smtClean="0"/>
              <a:t> О.П.-</a:t>
            </a:r>
          </a:p>
          <a:p>
            <a:pPr algn="ctr"/>
            <a:r>
              <a:rPr lang="ru-RU" dirty="0" smtClean="0"/>
              <a:t>воспитатель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357950" y="5214950"/>
            <a:ext cx="257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Раднаева</a:t>
            </a:r>
            <a:r>
              <a:rPr lang="ru-RU" dirty="0" smtClean="0"/>
              <a:t> О.А.-</a:t>
            </a:r>
          </a:p>
          <a:p>
            <a:pPr algn="ctr"/>
            <a:r>
              <a:rPr lang="ru-RU" dirty="0" smtClean="0"/>
              <a:t>музыкальный руководитель</a:t>
            </a:r>
            <a:endParaRPr lang="ru-RU" dirty="0"/>
          </a:p>
        </p:txBody>
      </p:sp>
      <p:pic>
        <p:nvPicPr>
          <p:cNvPr id="11" name="Рисунок 10" descr="бабочка ани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797152"/>
            <a:ext cx="2690552" cy="2060848"/>
          </a:xfrm>
          <a:prstGeom prst="rect">
            <a:avLst/>
          </a:prstGeom>
        </p:spPr>
      </p:pic>
      <p:pic>
        <p:nvPicPr>
          <p:cNvPr id="12" name="Рисунок 11" descr="бабочка аним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785794"/>
            <a:ext cx="2690552" cy="206084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85786" y="0"/>
            <a:ext cx="7891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Разработчики проекта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64704"/>
            <a:ext cx="7685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Актуальность темы: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060848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Актуализация бурятских сказок в создании развивающего пространства детей</a:t>
            </a:r>
          </a:p>
          <a:p>
            <a:pPr algn="just"/>
            <a:r>
              <a:rPr lang="ru-RU" sz="2800" dirty="0" smtClean="0"/>
              <a:t> дошкольного возраста   имеет большое значение, т.к. традиционные культурные ценности, заложенные в народных сказках имеет огромный потенциал для воспитания духовно- нравственных основ личности.</a:t>
            </a:r>
          </a:p>
          <a:p>
            <a:pPr algn="just"/>
            <a:r>
              <a:rPr lang="ru-RU" sz="2800" dirty="0" smtClean="0"/>
              <a:t>Эта идея подтверждается исследованиями психологов в концепции воспитания ребёнка с учётом «сенситивного периода»</a:t>
            </a:r>
            <a:endParaRPr lang="ru-RU" sz="2800" dirty="0"/>
          </a:p>
        </p:txBody>
      </p:sp>
      <p:pic>
        <p:nvPicPr>
          <p:cNvPr id="6" name="Рисунок 5" descr="704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280920" cy="685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9848"/>
          </a:xfrm>
        </p:spPr>
        <p:txBody>
          <a:bodyPr/>
          <a:lstStyle/>
          <a:p>
            <a:pPr algn="ctr"/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556792"/>
            <a:ext cx="8424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smtClean="0"/>
              <a:t>НЕ ХВАТАЕТ ДЕТСКИХ ПРОИЗВЕДЕНИЙ НА БУРЯТСКОМ ЯЗЫКЕ;</a:t>
            </a:r>
          </a:p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МАЛО КАЧЕСТВЕННЫХ ДЕТСКИХ КНИЖЕК НА ГЛЯНЦЕВОЙ БУМАГЕ С ЦВЕТНОЙ ИЛЛЮСТРАЦИЕЙ;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400" b="1" dirty="0" smtClean="0"/>
              <a:t>Возникает необходимость приспособить произведения бурятских авторов для работы с детьми дошкольного возраста.</a:t>
            </a:r>
            <a:endParaRPr lang="ru-RU" sz="2400" b="1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851920" y="4221088"/>
            <a:ext cx="576064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1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6538913" y="3966418"/>
            <a:ext cx="4438650" cy="771525"/>
          </a:xfrm>
          <a:prstGeom prst="rect">
            <a:avLst/>
          </a:prstGeom>
        </p:spPr>
      </p:pic>
      <p:pic>
        <p:nvPicPr>
          <p:cNvPr id="6" name="Рисунок 5" descr="1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4438650" cy="77152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92696"/>
            <a:ext cx="89114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Актуальная задача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lineechka-2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5905500"/>
            <a:ext cx="3810000" cy="952500"/>
          </a:xfrm>
          <a:prstGeom prst="rect">
            <a:avLst/>
          </a:prstGeom>
        </p:spPr>
      </p:pic>
      <p:pic>
        <p:nvPicPr>
          <p:cNvPr id="5" name="Рисунок 4" descr="blest1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188640"/>
            <a:ext cx="962025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988840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Разработка этнокультурного содержания на основе бурятских сказок и детских произведений на бурятском языке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txBody>
          <a:bodyPr/>
          <a:lstStyle/>
          <a:p>
            <a:pPr algn="ctr"/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7239000" cy="484632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Создание развивающего пространства для детей старшего дошкольного возраста через прохождение в мир бурятских сказок.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blest16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0380" y="2852936"/>
            <a:ext cx="3243620" cy="3721763"/>
          </a:xfrm>
          <a:prstGeom prst="rect">
            <a:avLst/>
          </a:prstGeom>
        </p:spPr>
      </p:pic>
      <p:pic>
        <p:nvPicPr>
          <p:cNvPr id="5" name="Рисунок 4" descr="2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8748464" cy="866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620688"/>
            <a:ext cx="4104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u="sng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  <a:endParaRPr lang="ru-RU" sz="5400" b="1" u="sng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3" y="1916832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ru-RU" sz="3200" dirty="0" smtClean="0"/>
              <a:t>Развитие интереса к бурятской сказке;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3200" dirty="0" smtClean="0"/>
              <a:t>Развитие творческого воображения;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3200" dirty="0" smtClean="0"/>
              <a:t>Развитие способности к </a:t>
            </a:r>
            <a:r>
              <a:rPr lang="ru-RU" sz="3200" dirty="0" err="1" smtClean="0"/>
              <a:t>эмпатии</a:t>
            </a:r>
            <a:r>
              <a:rPr lang="ru-RU" sz="3200" dirty="0" smtClean="0"/>
              <a:t>, </a:t>
            </a:r>
            <a:r>
              <a:rPr lang="ru-RU" sz="3200" dirty="0" err="1" smtClean="0"/>
              <a:t>к</a:t>
            </a:r>
            <a:r>
              <a:rPr lang="ru-RU" sz="3200" dirty="0" smtClean="0"/>
              <a:t> сопереживанию;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3200" dirty="0" smtClean="0"/>
              <a:t>Воспитание ценностного отношения к своей малой родине, к её природе, к культуре.</a:t>
            </a:r>
            <a:endParaRPr lang="ru-RU" sz="3200" dirty="0"/>
          </a:p>
        </p:txBody>
      </p:sp>
      <p:pic>
        <p:nvPicPr>
          <p:cNvPr id="5" name="Рисунок 4" descr="704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1716" y="5724837"/>
            <a:ext cx="3810000" cy="942975"/>
          </a:xfrm>
          <a:prstGeom prst="rect">
            <a:avLst/>
          </a:prstGeom>
        </p:spPr>
      </p:pic>
      <p:pic>
        <p:nvPicPr>
          <p:cNvPr id="6" name="Рисунок 5" descr="70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60648"/>
            <a:ext cx="4181475" cy="4762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ineechka-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4229100"/>
            <a:ext cx="5067300" cy="2628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188640"/>
            <a:ext cx="6999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Основное содержание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268760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400" dirty="0" smtClean="0"/>
              <a:t>Сбор и создание библиотеки детских произведений бурятских писателей;</a:t>
            </a:r>
          </a:p>
          <a:p>
            <a:pPr>
              <a:buBlip>
                <a:blip r:embed="rId3"/>
              </a:buBlip>
            </a:pPr>
            <a:r>
              <a:rPr lang="ru-RU" sz="2400" dirty="0" smtClean="0"/>
              <a:t>Создание банка популярных русских сказок «Колобок», «Репка», «Красная шапочка» и др. с синхронным переводом на бурятский язык;</a:t>
            </a:r>
          </a:p>
          <a:p>
            <a:pPr>
              <a:buBlip>
                <a:blip r:embed="rId3"/>
              </a:buBlip>
            </a:pPr>
            <a:r>
              <a:rPr lang="ru-RU" sz="2400" dirty="0" smtClean="0"/>
              <a:t>Создание электронных книжек бурятских сказок;</a:t>
            </a:r>
          </a:p>
          <a:p>
            <a:pPr>
              <a:buBlip>
                <a:blip r:embed="rId3"/>
              </a:buBlip>
            </a:pPr>
            <a:r>
              <a:rPr lang="ru-RU" sz="2400" dirty="0" smtClean="0"/>
              <a:t>Создание игротеки по мотивам бурятских народных сказок;</a:t>
            </a:r>
          </a:p>
          <a:p>
            <a:pPr>
              <a:buBlip>
                <a:blip r:embed="rId3"/>
              </a:buBlip>
            </a:pPr>
            <a:r>
              <a:rPr lang="ru-RU" sz="2400" dirty="0" smtClean="0"/>
              <a:t>Создание анимационных и мультипликационных фильмов по мотивам бурятских сказок.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то 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4414" y="142852"/>
            <a:ext cx="6715172" cy="1754326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r>
              <a:rPr lang="ru-RU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ачало </a:t>
            </a:r>
            <a:r>
              <a:rPr lang="ru-RU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нашего проекта </a:t>
            </a:r>
            <a:r>
              <a:rPr lang="ru-RU" sz="5400" b="1" i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Монсуудай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636</Words>
  <Application>Microsoft Office PowerPoint</Application>
  <PresentationFormat>Экран (4:3)</PresentationFormat>
  <Paragraphs>117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Тема Office</vt:lpstr>
      <vt:lpstr>Бумажная</vt:lpstr>
      <vt:lpstr>Открытая</vt:lpstr>
      <vt:lpstr>Аспект</vt:lpstr>
      <vt:lpstr>Слайд 1</vt:lpstr>
      <vt:lpstr>Слайд 2</vt:lpstr>
      <vt:lpstr>Слайд 3</vt:lpstr>
      <vt:lpstr>ПРОБЛЕМА</vt:lpstr>
      <vt:lpstr>Слайд 5</vt:lpstr>
      <vt:lpstr>ЦЕЛЬ ПРОЕКТА: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новизна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мире бурятских сказок»</dc:title>
  <dc:creator>User</dc:creator>
  <cp:lastModifiedBy>User</cp:lastModifiedBy>
  <cp:revision>34</cp:revision>
  <dcterms:created xsi:type="dcterms:W3CDTF">2012-12-01T10:15:08Z</dcterms:created>
  <dcterms:modified xsi:type="dcterms:W3CDTF">2012-12-04T07:56:51Z</dcterms:modified>
</cp:coreProperties>
</file>